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58" r:id="rId13"/>
    <p:sldId id="260" r:id="rId14"/>
    <p:sldId id="262" r:id="rId15"/>
    <p:sldId id="264" r:id="rId16"/>
    <p:sldId id="266" r:id="rId17"/>
    <p:sldId id="268" r:id="rId18"/>
    <p:sldId id="270" r:id="rId19"/>
    <p:sldId id="272" r:id="rId20"/>
    <p:sldId id="274" r:id="rId21"/>
    <p:sldId id="276" r:id="rId22"/>
  </p:sldIdLst>
  <p:sldSz cx="7772400" cy="100584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6F76AD-FC51-8596-6F5A-AE4E5C40F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D3FDE3-5126-7DB8-334E-E382C05E1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5D466E-9ECA-1BED-965B-D473F7704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6B9888-9A76-409C-8941-9728932BD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E438DE-96B4-CED7-560E-60EDBCFA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55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D138B-3319-5500-5228-F993B530B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9E3AE7-2FB9-E5A3-5ABB-D372F8AF9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50A100-DEFE-BA01-DA0C-0F2AFE39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75874F-DAAC-566C-0BF5-10A63F4A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162776-D3D5-3889-4DD9-A530AD179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97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FF68C8-78B2-CC3D-3B5D-C38CB811D6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4F64BC-C1F8-3663-D095-AC3B07AE1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9ECED0-049C-5676-0E69-A14D9064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9D75FD-2E96-63B7-69E0-AC242893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F8A19B-AA5C-5E9D-FE86-A5437051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5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952A5-4341-ED68-1225-8B553FE82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DEF40E-F293-C3F1-30D3-9F03C6E07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C526FD-E45C-79F2-B8B4-FB6BA01CF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DE75E4-DC5F-C266-C42A-E014EEF51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608117-CCAE-EBDE-169B-92C51A31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09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28F38A-EA19-C6FB-BFF7-02F38FE79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26F6BD-914B-A694-D213-64DDE6CCC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B73BD5-4552-91EC-E752-68C87401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A1FA6F-0656-068A-F71D-906D0449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CEA68E-59F9-0227-4E27-9FFB90341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61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1C000-C501-A65B-DC40-4118000E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FC9D0-E2F8-E965-49B1-DB1B60C55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9F61B3-4C6D-D7ED-8E59-9A2A63C20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4CFBDF-6988-6D41-4FF5-C7DFABAB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B3C5E6-ED49-537C-AC4D-A5044545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C726B5-DDE1-5404-5CD9-7037B7B4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48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A146C-9670-BB52-17E9-7897DB22D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535519"/>
            <a:ext cx="6703695" cy="194415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FD833F-2901-6B08-6C2F-23C6AECD5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9ED642-E605-0F72-627C-5E34294B5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55809C4-0841-461E-F340-C929AE83D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E1B9CA8-CD40-CC78-38D9-ECA10FF28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2E57E94-2D10-929E-BD0F-8E19421A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508B87-11AC-22B3-3C5F-962EEB35A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1F0E73-A861-E943-FDEC-8FDE54FA4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2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B08013-871F-7D5E-13B1-FD4E20DE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CCEF9C-C956-9748-C292-6B0CEBA2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0652C2-A283-C542-DA2D-D9FED5EF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410A6F-6D90-5870-3FB0-639B0FAF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44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FBC2A4-AE52-C0D4-66D6-537750D4D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1EE963-4F6B-6CDE-0610-2A4FE206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CE9926-7CD3-93B5-8CAD-89D23B53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7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31D1AF-0ABA-AB01-769C-ECCF05041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322662-1374-5648-A72E-103004085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754D31-71E8-6825-10D3-D4D3C0385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816B3F-0A6A-5E99-DCDB-CE25519F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361FE0-82F8-C8B7-9A79-E0CCA8956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F886AC-4A21-B67A-1C57-BD952929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33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FD5181-E12E-3679-A94B-B72E06C1F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1B09DA-1AA3-200C-71C9-A7EBF1946F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B27997-E35A-BAE7-9080-D28E31177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FB53D8-4871-10B5-A725-84571CE46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D5519E-5BF5-A39A-5DD5-482A963AF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498C3-8557-13AF-01DC-634A62DE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91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1095A5-A72F-444F-948B-AF29BC4D8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4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423E8C-B39B-9011-C30F-7FE4B7AA3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FEA0D6-EF3A-4537-1DA8-041980EFC3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A819A-7FDE-469F-971C-2D46E47F30F7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BA7677-8628-7D6D-5014-7135D14E5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9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414EA0-55FB-09AB-C359-D9928E46C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8703A-BE66-4A9C-9EC2-2B9A14C087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70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1C41A9E-9776-FCC3-2A4B-7753172EB01D}"/>
              </a:ext>
            </a:extLst>
          </p:cNvPr>
          <p:cNvSpPr txBox="1"/>
          <p:nvPr/>
        </p:nvSpPr>
        <p:spPr>
          <a:xfrm>
            <a:off x="587663" y="3274291"/>
            <a:ext cx="6597073" cy="221599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</a:rPr>
              <a:t>HOW TO PLAY</a:t>
            </a:r>
          </a:p>
          <a:p>
            <a:endParaRPr lang="en-US" sz="1400" dirty="0">
              <a:latin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</a:rPr>
              <a:t>Each puzzle consists of a grid containing clues in various places. The object is to create islands by partitioning between clues with walls so</a:t>
            </a:r>
          </a:p>
          <a:p>
            <a:endParaRPr lang="en-US" sz="1400" dirty="0">
              <a:latin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</a:rPr>
              <a:t>- Each island contains exactly one clue.</a:t>
            </a:r>
          </a:p>
          <a:p>
            <a:r>
              <a:rPr lang="en-US" sz="1400" dirty="0">
                <a:latin typeface="Arial" panose="020B0604020202020204" pitchFamily="34" charset="0"/>
              </a:rPr>
              <a:t>- The number of squares in each island equals the value of the clue.</a:t>
            </a:r>
          </a:p>
          <a:p>
            <a:r>
              <a:rPr lang="en-US" sz="1400" dirty="0">
                <a:latin typeface="Arial" panose="020B0604020202020204" pitchFamily="34" charset="0"/>
              </a:rPr>
              <a:t>- All islands are isolated from each other horizontally and vertically.</a:t>
            </a:r>
          </a:p>
          <a:p>
            <a:r>
              <a:rPr lang="en-US" sz="1400" dirty="0">
                <a:latin typeface="Arial" panose="020B0604020202020204" pitchFamily="34" charset="0"/>
              </a:rPr>
              <a:t>- There are no wall areas of 2x2 or larger.</a:t>
            </a:r>
          </a:p>
          <a:p>
            <a:r>
              <a:rPr lang="en-US" sz="1400" dirty="0">
                <a:latin typeface="Arial" panose="020B0604020202020204" pitchFamily="34" charset="0"/>
              </a:rPr>
              <a:t>- When completed, all walls form a continuous path.</a:t>
            </a:r>
            <a:endParaRPr lang="fr-FR" sz="1400" dirty="0">
              <a:latin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826BB1E-CA9D-7933-1AC3-DE46684D7EAB}"/>
              </a:ext>
            </a:extLst>
          </p:cNvPr>
          <p:cNvSpPr txBox="1"/>
          <p:nvPr/>
        </p:nvSpPr>
        <p:spPr>
          <a:xfrm>
            <a:off x="3054927" y="1877459"/>
            <a:ext cx="31380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err="1"/>
              <a:t>Nurikabe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2891433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- 17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721930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- 18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077688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821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- 19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276394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- 20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682663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182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- 2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698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- 3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- 4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90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- 5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- 6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83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- 7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- 8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728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- 9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- 10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101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- 11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- 12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51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- 13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- 14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96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- 15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- 16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90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313054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- 2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92077"/>
              </p:ext>
            </p:extLst>
          </p:nvPr>
        </p:nvGraphicFramePr>
        <p:xfrm>
          <a:off x="1930400" y="5613400"/>
          <a:ext cx="3911600" cy="39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698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- 17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- 18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138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- 19 (Solution)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- 20 (Solution)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/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99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- 3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43645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- 4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45901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89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- 5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8979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- 6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644900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22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- 7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92711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- 8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758628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029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- 9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423977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- 10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879171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3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- 11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35589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- 12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056876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14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- 13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63324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- 14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00943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87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3BCD90CC-B2F1-F18B-B15A-4C682E19D3E7}"/>
              </a:ext>
            </a:extLst>
          </p:cNvPr>
          <p:cNvSpPr txBox="1"/>
          <p:nvPr/>
        </p:nvSpPr>
        <p:spPr>
          <a:xfrm>
            <a:off x="1930400" y="6350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- 15</a:t>
            </a:r>
          </a:p>
        </p:txBody>
      </p:sp>
      <p:graphicFrame>
        <p:nvGraphicFramePr>
          <p:cNvPr id="3" name="Nurikabe1">
            <a:extLst>
              <a:ext uri="{FF2B5EF4-FFF2-40B4-BE49-F238E27FC236}">
                <a16:creationId xmlns:a16="http://schemas.microsoft.com/office/drawing/2014/main" id="{87BF5DC9-82FA-796F-C603-C8283401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807015"/>
              </p:ext>
            </p:extLst>
          </p:nvPr>
        </p:nvGraphicFramePr>
        <p:xfrm>
          <a:off x="1930400" y="9779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7870102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458106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865668354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6457148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77762461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8778352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57369848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159934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4550310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549644553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77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03594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4209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6445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7616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717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876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6873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8755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9200"/>
                  </a:ext>
                </a:extLst>
              </a:tr>
            </a:tbl>
          </a:graphicData>
        </a:graphic>
      </p:graphicFrame>
      <p:sp>
        <p:nvSpPr>
          <p:cNvPr id="4" name="Title2">
            <a:extLst>
              <a:ext uri="{FF2B5EF4-FFF2-40B4-BE49-F238E27FC236}">
                <a16:creationId xmlns:a16="http://schemas.microsoft.com/office/drawing/2014/main" id="{749E035C-5211-98A3-9798-4241AA67A0C2}"/>
              </a:ext>
            </a:extLst>
          </p:cNvPr>
          <p:cNvSpPr txBox="1"/>
          <p:nvPr/>
        </p:nvSpPr>
        <p:spPr>
          <a:xfrm>
            <a:off x="1930400" y="5270500"/>
            <a:ext cx="39116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Arial" panose="020B0604020202020204" pitchFamily="34" charset="0"/>
              </a:rPr>
              <a:t>GRID - 16</a:t>
            </a:r>
          </a:p>
        </p:txBody>
      </p:sp>
      <p:graphicFrame>
        <p:nvGraphicFramePr>
          <p:cNvPr id="5" name="Nurikabe2">
            <a:extLst>
              <a:ext uri="{FF2B5EF4-FFF2-40B4-BE49-F238E27FC236}">
                <a16:creationId xmlns:a16="http://schemas.microsoft.com/office/drawing/2014/main" id="{5B664941-E4B4-A9BC-08B7-9D0D0EAAC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872468"/>
              </p:ext>
            </p:extLst>
          </p:nvPr>
        </p:nvGraphicFramePr>
        <p:xfrm>
          <a:off x="1930400" y="5613400"/>
          <a:ext cx="3911600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60">
                  <a:extLst>
                    <a:ext uri="{9D8B030D-6E8A-4147-A177-3AD203B41FA5}">
                      <a16:colId xmlns:a16="http://schemas.microsoft.com/office/drawing/2014/main" val="332866310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623102139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194891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053637540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154743765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856971257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997853746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24011799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308529843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val="3786984887"/>
                    </a:ext>
                  </a:extLst>
                </a:gridCol>
              </a:tblGrid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916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523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4541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9206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2894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347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4540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9629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92637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2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2197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1381</Words>
  <Application>Microsoft Office PowerPoint</Application>
  <PresentationFormat>Personnalisé</PresentationFormat>
  <Paragraphs>1165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youce</dc:creator>
  <cp:lastModifiedBy>youce</cp:lastModifiedBy>
  <cp:revision>1</cp:revision>
  <dcterms:created xsi:type="dcterms:W3CDTF">2023-08-24T10:35:11Z</dcterms:created>
  <dcterms:modified xsi:type="dcterms:W3CDTF">2023-08-24T10:39:28Z</dcterms:modified>
</cp:coreProperties>
</file>